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8BDE4F-9C2B-4BDA-8DFE-5DC15128A269}"/>
              </a:ext>
            </a:extLst>
          </p:cNvPr>
          <p:cNvCxnSpPr>
            <a:cxnSpLocks/>
          </p:cNvCxnSpPr>
          <p:nvPr userDrawn="1"/>
        </p:nvCxnSpPr>
        <p:spPr>
          <a:xfrm>
            <a:off x="838202" y="6059978"/>
            <a:ext cx="105155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4AEF3E6D-8940-46C2-B0E2-14B031DB0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2660"/>
            <a:ext cx="10515600" cy="762271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2289AA6-0CD6-4BC0-BE30-0CCDA0545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94931"/>
            <a:ext cx="5181600" cy="396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644F8481-0C1C-40AA-BA5C-8EF6F3419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94930"/>
            <a:ext cx="5181600" cy="39650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274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8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5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C1F0-2DE9-4374-8BF4-AD0686F521F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403D-25BB-46E2-8D47-C0CB6E01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8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ca.org/publichealth" TargetMode="External"/><Relationship Id="rId2" Type="http://schemas.openxmlformats.org/officeDocument/2006/relationships/hyperlink" Target="https://download.elca.org/ELCA%20Resource%20Repository/Remote_Meeting_FAQ_for_Congregations.pdf?_ga=2.77314194.607992752.1597680101-2006378321.1558663277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https://www.swpasynod.org/synodnews/covid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2636147"/>
            <a:ext cx="10515600" cy="329584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Meeting - Chapter 10 of the Model constitution</a:t>
            </a:r>
          </a:p>
          <a:p>
            <a:r>
              <a:rPr lang="en-US" dirty="0">
                <a:latin typeface="+mj-lt"/>
              </a:rPr>
              <a:t>At least one meeting per year</a:t>
            </a:r>
          </a:p>
          <a:p>
            <a:r>
              <a:rPr lang="en-US" dirty="0">
                <a:latin typeface="+mj-lt"/>
              </a:rPr>
              <a:t>Notice at worship two previous weeks (electronic is worship) and by mail 10 days prior (newsletter is fine)</a:t>
            </a:r>
          </a:p>
          <a:p>
            <a:r>
              <a:rPr lang="en-US" dirty="0">
                <a:latin typeface="+mj-lt"/>
              </a:rPr>
              <a:t>Quorum required is different for each congregation</a:t>
            </a:r>
          </a:p>
          <a:p>
            <a:r>
              <a:rPr lang="en-US" dirty="0">
                <a:latin typeface="+mj-lt"/>
              </a:rPr>
              <a:t>Roberts Rules is still in order</a:t>
            </a:r>
          </a:p>
          <a:p>
            <a:r>
              <a:rPr lang="en-US" dirty="0">
                <a:latin typeface="+mj-lt"/>
              </a:rPr>
              <a:t>Meeting must be held in a way that allows discussion – listening and speaking by voting members.  (C10.08/PA Title 15 5704.a)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CONSTITUTIONAL REQUIREMENTS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D36757F-37D7-4BCE-A28C-06E9E6E34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65" y="378440"/>
            <a:ext cx="3434269" cy="5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0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VOTING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94931"/>
            <a:ext cx="10515600" cy="3965038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Voting Members for a Quorum – *C8.02.b</a:t>
            </a:r>
          </a:p>
          <a:p>
            <a:pPr lvl="1"/>
            <a:r>
              <a:rPr lang="en-US" dirty="0">
                <a:latin typeface="+mj-lt"/>
              </a:rPr>
              <a:t>Confirmed</a:t>
            </a:r>
          </a:p>
          <a:p>
            <a:pPr lvl="1"/>
            <a:r>
              <a:rPr lang="en-US" dirty="0">
                <a:latin typeface="+mj-lt"/>
              </a:rPr>
              <a:t>Individual or Family Given of record</a:t>
            </a:r>
          </a:p>
          <a:p>
            <a:pPr lvl="1"/>
            <a:r>
              <a:rPr lang="en-US" dirty="0">
                <a:latin typeface="+mj-lt"/>
              </a:rPr>
              <a:t>Communed</a:t>
            </a:r>
          </a:p>
          <a:p>
            <a:pPr lvl="1"/>
            <a:r>
              <a:rPr lang="en-US" dirty="0">
                <a:latin typeface="+mj-lt"/>
              </a:rPr>
              <a:t>Giving and Communing in “current or preceding calendar year” (2019/2020)</a:t>
            </a:r>
          </a:p>
          <a:p>
            <a:r>
              <a:rPr lang="en-US" dirty="0">
                <a:latin typeface="+mj-lt"/>
              </a:rPr>
              <a:t>Per C12.07, “The Congregation Council shall provide for an annual review of the membership roster.”  Council approves voting member list.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30C1E5CE-3494-49D9-91F4-1C39CBB9F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65" y="378440"/>
            <a:ext cx="3434269" cy="5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VOTING MEMBER LIST FOR ON-LINE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94931"/>
            <a:ext cx="10515600" cy="3965038"/>
          </a:xfrm>
        </p:spPr>
        <p:txBody>
          <a:bodyPr/>
          <a:lstStyle/>
          <a:p>
            <a:r>
              <a:rPr lang="en-US" dirty="0">
                <a:latin typeface="+mj-lt"/>
              </a:rPr>
              <a:t>At Council Meeting when Congregation Meeting is called:</a:t>
            </a:r>
          </a:p>
          <a:p>
            <a:r>
              <a:rPr lang="en-US" dirty="0">
                <a:latin typeface="+mj-lt"/>
              </a:rPr>
              <a:t>Secretary presents list of voting members</a:t>
            </a:r>
          </a:p>
          <a:p>
            <a:r>
              <a:rPr lang="en-US" dirty="0">
                <a:latin typeface="+mj-lt"/>
              </a:rPr>
              <a:t>Council approves list  </a:t>
            </a:r>
          </a:p>
          <a:p>
            <a:r>
              <a:rPr lang="en-US" dirty="0">
                <a:latin typeface="+mj-lt"/>
              </a:rPr>
              <a:t>Use this list when taking attendance at online meeting and to ascertain quorum.</a:t>
            </a:r>
          </a:p>
          <a:p>
            <a:r>
              <a:rPr lang="en-US" dirty="0">
                <a:latin typeface="+mj-lt"/>
              </a:rPr>
              <a:t>Once list is approved by council, objections to a particular voting member are out of order.</a:t>
            </a:r>
          </a:p>
          <a:p>
            <a:r>
              <a:rPr lang="en-US" dirty="0">
                <a:latin typeface="+mj-lt"/>
              </a:rPr>
              <a:t>Proxy voting is out of order (C.10.05)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D3CBBB4-88FD-4F6F-8669-919B71D5A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65" y="378440"/>
            <a:ext cx="3434269" cy="5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6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Voting During Meeting</a:t>
            </a:r>
          </a:p>
          <a:p>
            <a:r>
              <a:rPr lang="en-US" dirty="0">
                <a:latin typeface="+mj-lt"/>
              </a:rPr>
              <a:t>Unanimous without objection</a:t>
            </a:r>
          </a:p>
          <a:p>
            <a:pPr lvl="1"/>
            <a:r>
              <a:rPr lang="en-US" dirty="0">
                <a:latin typeface="+mj-lt"/>
              </a:rPr>
              <a:t>RONR 11</a:t>
            </a:r>
            <a:r>
              <a:rPr lang="en-US" baseline="30000" dirty="0">
                <a:latin typeface="+mj-lt"/>
              </a:rPr>
              <a:t>th</a:t>
            </a:r>
            <a:r>
              <a:rPr lang="en-US" dirty="0">
                <a:latin typeface="+mj-lt"/>
              </a:rPr>
              <a:t> Ed., p. 54, l. 13.</a:t>
            </a:r>
          </a:p>
          <a:p>
            <a:r>
              <a:rPr lang="en-US" dirty="0">
                <a:latin typeface="+mj-lt"/>
              </a:rPr>
              <a:t>Roll Call vote of yeas and nays</a:t>
            </a:r>
          </a:p>
          <a:p>
            <a:r>
              <a:rPr lang="en-US" dirty="0">
                <a:latin typeface="+mj-lt"/>
              </a:rPr>
              <a:t>Use zoom polling (not possible if some are phoning into meeting)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When a Written Ballot is Required</a:t>
            </a:r>
          </a:p>
          <a:p>
            <a:pPr lvl="1"/>
            <a:r>
              <a:rPr lang="en-US" dirty="0">
                <a:latin typeface="+mj-lt"/>
              </a:rPr>
              <a:t>Written ballots dropped off in a certain time window.</a:t>
            </a:r>
          </a:p>
          <a:p>
            <a:pPr lvl="1"/>
            <a:r>
              <a:rPr lang="en-US" dirty="0">
                <a:latin typeface="+mj-lt"/>
              </a:rPr>
              <a:t>Only members who attended meeting and were marked present – no proxy voting</a:t>
            </a:r>
          </a:p>
          <a:p>
            <a:pPr lvl="1"/>
            <a:r>
              <a:rPr lang="en-US" dirty="0">
                <a:latin typeface="+mj-lt"/>
              </a:rPr>
              <a:t>Ballots need not have names, but envelopes with names would be necessary</a:t>
            </a:r>
          </a:p>
          <a:p>
            <a:pPr lvl="1"/>
            <a:endParaRPr lang="en-US" dirty="0">
              <a:latin typeface="+mj-lt"/>
            </a:endParaRP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140A782-4401-4901-8128-3396FB8C9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65" y="378440"/>
            <a:ext cx="3434269" cy="5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88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2660"/>
            <a:ext cx="10515600" cy="762271"/>
          </a:xfrm>
        </p:spPr>
        <p:txBody>
          <a:bodyPr/>
          <a:lstStyle/>
          <a:p>
            <a:r>
              <a:rPr lang="en-US" sz="3600" dirty="0"/>
              <a:t>RESOURCES FROM ELCA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94931"/>
            <a:ext cx="10515600" cy="3965038"/>
          </a:xfrm>
        </p:spPr>
        <p:txBody>
          <a:bodyPr/>
          <a:lstStyle/>
          <a:p>
            <a:r>
              <a:rPr lang="en-US" dirty="0">
                <a:latin typeface="+mj-lt"/>
                <a:hlinkClick r:id="rId2"/>
              </a:rPr>
              <a:t>https://download.elca.org/ELCA%20Resource%20Repository/Remote_Meeting_FAQ_for_Congregations.pdf?_ga=2.77314194.607992752.1597680101-2006378321.1558663277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3"/>
              </a:rPr>
              <a:t>https://www.elca.org/publichealth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4"/>
              </a:rPr>
              <a:t>https://www.swpasynod.org/synodnews/covid19</a:t>
            </a:r>
            <a:r>
              <a:rPr lang="en-US" dirty="0">
                <a:latin typeface="+mj-lt"/>
              </a:rPr>
              <a:t> 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(also has link to above resources)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95AAA43-EA99-4525-8A51-034E00E6F6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65" y="378440"/>
            <a:ext cx="3434269" cy="5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8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WPA Synod Color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650E3D"/>
      </a:accent1>
      <a:accent2>
        <a:srgbClr val="1B4278"/>
      </a:accent2>
      <a:accent3>
        <a:srgbClr val="87CAD6"/>
      </a:accent3>
      <a:accent4>
        <a:srgbClr val="127CC1"/>
      </a:accent4>
      <a:accent5>
        <a:srgbClr val="DDABC5"/>
      </a:accent5>
      <a:accent6>
        <a:srgbClr val="D5E5EF"/>
      </a:accent6>
      <a:hlink>
        <a:srgbClr val="619EC5"/>
      </a:hlink>
      <a:folHlink>
        <a:srgbClr val="DDABC5"/>
      </a:folHlink>
    </a:clrScheme>
    <a:fontScheme name="SWPA Synod Font">
      <a:majorFont>
        <a:latin typeface="Raleway"/>
        <a:ea typeface=""/>
        <a:cs typeface=""/>
      </a:majorFont>
      <a:minorFont>
        <a:latin typeface="Merriweath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348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Merriweather</vt:lpstr>
      <vt:lpstr>Raleway</vt:lpstr>
      <vt:lpstr>Office Theme</vt:lpstr>
      <vt:lpstr>CONSTITUTIONAL REQUIREMENTS</vt:lpstr>
      <vt:lpstr>VOTING MEMBERS</vt:lpstr>
      <vt:lpstr>VOTING MEMBER LIST FOR ON-LINE MEETING</vt:lpstr>
      <vt:lpstr>VOTING</vt:lpstr>
      <vt:lpstr>RESOURCES FROM ELCA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Leaders</dc:title>
  <dc:creator>Peter Asplin</dc:creator>
  <cp:lastModifiedBy>Lauren Wolcott</cp:lastModifiedBy>
  <cp:revision>8</cp:revision>
  <cp:lastPrinted>2020-08-17T16:22:27Z</cp:lastPrinted>
  <dcterms:created xsi:type="dcterms:W3CDTF">2020-08-17T15:30:16Z</dcterms:created>
  <dcterms:modified xsi:type="dcterms:W3CDTF">2020-08-18T13:16:32Z</dcterms:modified>
</cp:coreProperties>
</file>